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9144000"/>
  <p:notesSz cx="6797675" cy="98742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784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110" orient="horz"/>
        <p:guide pos="2141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0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2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3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4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5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6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7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9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0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1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3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4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5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5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84" name="Google Shape;284;p26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5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6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7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8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 txBox="1"/>
          <p:nvPr>
            <p:ph idx="1" type="body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:notes"/>
          <p:cNvSpPr/>
          <p:nvPr>
            <p:ph idx="2" type="sldImg"/>
          </p:nvPr>
        </p:nvSpPr>
        <p:spPr>
          <a:xfrm>
            <a:off x="931863" y="741363"/>
            <a:ext cx="4933950" cy="3702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저작권">
  <p:cSld name="저작권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323528" y="404813"/>
            <a:ext cx="8497887" cy="6048375"/>
          </a:xfrm>
          <a:prstGeom prst="roundRect">
            <a:avLst>
              <a:gd fmla="val 2066" name="adj"/>
            </a:avLst>
          </a:prstGeom>
          <a:noFill/>
          <a:ln cap="flat" cmpd="sng" w="53975">
            <a:solidFill>
              <a:srgbClr val="99A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9A5F3A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pic>
        <p:nvPicPr>
          <p:cNvPr descr="쿡북로고.jpg"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7578" y="595313"/>
            <a:ext cx="1216025" cy="32226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/>
        </p:nvSpPr>
        <p:spPr>
          <a:xfrm>
            <a:off x="881590" y="998730"/>
            <a:ext cx="71866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웹 프로그래밍 입문(3판)</a:t>
            </a:r>
            <a:endParaRPr b="0" i="0" sz="12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612453" y="1700213"/>
            <a:ext cx="7991475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FF0000"/>
                </a:solidFill>
                <a:latin typeface="Dotum"/>
                <a:ea typeface="Dotum"/>
                <a:cs typeface="Dotum"/>
                <a:sym typeface="Dotum"/>
              </a:rPr>
              <a:t>[강의교안 이용 안내]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본 강의교안의 저작권은 한빛아카데미㈜에 있습니다.</a:t>
            </a:r>
            <a:r>
              <a:rPr b="0" i="0" lang="ko-KR" sz="1000" u="none" cap="none" strike="noStrik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endParaRPr b="0" i="0" sz="1000" u="none" cap="none" strike="noStrik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이 자료는 강의 보조자료로 제공되는 것으로 무단으로 전제하거나 배포하는 것을 금합니다</a:t>
            </a:r>
            <a:r>
              <a:rPr b="0" i="0" lang="ko-KR" sz="1000" u="sng" cap="none" strike="noStrik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장제목">
  <p:cSld name="1_장제목">
    <p:bg>
      <p:bgPr>
        <a:solidFill>
          <a:srgbClr val="E5C9BB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1187624" y="260648"/>
            <a:ext cx="7626642" cy="5616624"/>
            <a:chOff x="323528" y="260648"/>
            <a:chExt cx="7626642" cy="5616624"/>
          </a:xfrm>
        </p:grpSpPr>
        <p:grpSp>
          <p:nvGrpSpPr>
            <p:cNvPr id="22" name="Google Shape;22;p3"/>
            <p:cNvGrpSpPr/>
            <p:nvPr/>
          </p:nvGrpSpPr>
          <p:grpSpPr>
            <a:xfrm>
              <a:off x="323528" y="260648"/>
              <a:ext cx="7626642" cy="5616624"/>
              <a:chOff x="467544" y="476672"/>
              <a:chExt cx="7626642" cy="5616624"/>
            </a:xfrm>
          </p:grpSpPr>
          <p:pic>
            <p:nvPicPr>
              <p:cNvPr id="23" name="Google Shape;23;p3"/>
              <p:cNvPicPr preferRelativeResize="0"/>
              <p:nvPr/>
            </p:nvPicPr>
            <p:blipFill rotWithShape="1">
              <a:blip r:embed="rId2">
                <a:alphaModFix/>
              </a:blip>
              <a:srcRect b="32037" l="0" r="0" t="0"/>
              <a:stretch/>
            </p:blipFill>
            <p:spPr>
              <a:xfrm>
                <a:off x="467544" y="762207"/>
                <a:ext cx="4451985" cy="33868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" name="Google Shape;24;p3"/>
              <p:cNvSpPr/>
              <p:nvPr/>
            </p:nvSpPr>
            <p:spPr>
              <a:xfrm>
                <a:off x="5292080" y="476672"/>
                <a:ext cx="1800200" cy="1224136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2078861" y="2739400"/>
                <a:ext cx="1485027" cy="1984858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1842977" y="3519384"/>
                <a:ext cx="1624130" cy="305500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pic>
            <p:nvPicPr>
              <p:cNvPr id="27" name="Google Shape;27;p3"/>
              <p:cNvPicPr preferRelativeResize="0"/>
              <p:nvPr/>
            </p:nvPicPr>
            <p:blipFill rotWithShape="1">
              <a:blip r:embed="rId2">
                <a:alphaModFix/>
              </a:blip>
              <a:srcRect b="0" l="33811" r="0" t="40211"/>
              <a:stretch/>
            </p:blipFill>
            <p:spPr>
              <a:xfrm>
                <a:off x="3600890" y="1818831"/>
                <a:ext cx="3192285" cy="32278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" name="Google Shape;28;p3"/>
              <p:cNvSpPr/>
              <p:nvPr/>
            </p:nvSpPr>
            <p:spPr>
              <a:xfrm>
                <a:off x="4464560" y="5208434"/>
                <a:ext cx="1907640" cy="884862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3491330" y="3717032"/>
                <a:ext cx="1008112" cy="1264742"/>
              </a:xfrm>
              <a:prstGeom prst="rect">
                <a:avLst/>
              </a:prstGeom>
              <a:solidFill>
                <a:srgbClr val="E5CAB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6449995" y="2446975"/>
                <a:ext cx="1644191" cy="393500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1696607" y="3181853"/>
                <a:ext cx="1485027" cy="501828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2222877" y="2974796"/>
                <a:ext cx="1485027" cy="501828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33" name="Google Shape;33;p3"/>
            <p:cNvSpPr/>
            <p:nvPr/>
          </p:nvSpPr>
          <p:spPr>
            <a:xfrm>
              <a:off x="3886528" y="515220"/>
              <a:ext cx="1644191" cy="393500"/>
            </a:xfrm>
            <a:prstGeom prst="rect">
              <a:avLst/>
            </a:prstGeom>
            <a:solidFill>
              <a:srgbClr val="E5C9B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endParaRPr>
            </a:p>
          </p:txBody>
        </p:sp>
      </p:grpSp>
      <p:sp>
        <p:nvSpPr>
          <p:cNvPr id="34" name="Google Shape;34;p3"/>
          <p:cNvSpPr txBox="1"/>
          <p:nvPr>
            <p:ph type="title"/>
          </p:nvPr>
        </p:nvSpPr>
        <p:spPr>
          <a:xfrm>
            <a:off x="399085" y="5301208"/>
            <a:ext cx="8277371" cy="1125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2E1F"/>
              </a:buClr>
              <a:buSzPts val="4000"/>
              <a:buFont typeface="Arial"/>
              <a:buNone/>
              <a:defRPr b="0" sz="4000">
                <a:solidFill>
                  <a:srgbClr val="3F2E1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이 장에서 만들 프로그램">
  <p:cSld name="1_이 장에서 만들 프로그램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AD78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8B333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b="0" i="0" lang="ko-KR" sz="1200" u="none" cap="none" strike="noStrik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/26</a:t>
            </a:r>
            <a:endParaRPr b="0" i="0" sz="1200" u="none" cap="none" strike="noStrike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4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b="1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  <a:defRPr b="1" sz="2000"/>
            </a:lvl1pPr>
            <a:lvl2pPr indent="-330200" lvl="1" marL="9144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D99593"/>
              </a:buClr>
              <a:buSzPts val="1600"/>
              <a:buFont typeface="Noto Sans Symbols"/>
              <a:buChar char="▪"/>
              <a:defRPr sz="1600"/>
            </a:lvl2pPr>
            <a:lvl3pPr indent="-317500" lvl="2" marL="13716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indent="-304800" lvl="3" marL="18288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indent="-2921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기본 본문">
  <p:cSld name="2_기본 본문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3273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43;p5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Google Shape;44;p5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b="0" i="0" lang="ko-KR" sz="1200" u="none" cap="none" strike="noStrik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/26</a:t>
            </a:r>
            <a:endParaRPr b="0" i="0" sz="1200" u="none" cap="none" strike="noStrike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45;p5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b="1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37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  <a:defRPr b="1" sz="2000"/>
            </a:lvl1pPr>
            <a:lvl2pPr indent="-330200" lvl="1" marL="91440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Clr>
                <a:srgbClr val="205867"/>
              </a:buClr>
              <a:buSzPts val="1600"/>
              <a:buFont typeface="Noto Sans Symbols"/>
              <a:buChar char="▪"/>
              <a:defRPr sz="1600"/>
            </a:lvl2pPr>
            <a:lvl3pPr indent="-317500" lvl="2" marL="137160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indent="-304800" lvl="3" marL="1828800" algn="l">
              <a:lnSpc>
                <a:spcPct val="13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indent="-292100" lvl="4" marL="22860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">
  <p:cSld name="end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139700" y="6525345"/>
            <a:ext cx="8756650" cy="280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1" i="1" sz="1200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1" i="1" sz="1200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1" i="1" sz="1200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1" i="1" sz="1200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1" i="1" sz="1200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1" i="1" sz="1200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1" i="1" sz="1200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1" i="1" sz="1200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1" i="1" sz="1200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2765425" y="1447800"/>
            <a:ext cx="3587750" cy="388620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cxnSp>
        <p:nvCxnSpPr>
          <p:cNvPr id="50" name="Google Shape;50;p6"/>
          <p:cNvCxnSpPr/>
          <p:nvPr/>
        </p:nvCxnSpPr>
        <p:spPr>
          <a:xfrm>
            <a:off x="2506663" y="3706813"/>
            <a:ext cx="4151312" cy="0"/>
          </a:xfrm>
          <a:prstGeom prst="straightConnector1">
            <a:avLst/>
          </a:prstGeom>
          <a:noFill/>
          <a:ln cap="flat" cmpd="sng" w="9525">
            <a:solidFill>
              <a:srgbClr val="97B85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1" name="Google Shape;51;p6"/>
          <p:cNvSpPr/>
          <p:nvPr/>
        </p:nvSpPr>
        <p:spPr>
          <a:xfrm>
            <a:off x="2765425" y="1447800"/>
            <a:ext cx="3587750" cy="388620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cxnSp>
        <p:nvCxnSpPr>
          <p:cNvPr id="52" name="Google Shape;52;p6"/>
          <p:cNvCxnSpPr/>
          <p:nvPr/>
        </p:nvCxnSpPr>
        <p:spPr>
          <a:xfrm>
            <a:off x="2506663" y="3706813"/>
            <a:ext cx="4151312" cy="0"/>
          </a:xfrm>
          <a:prstGeom prst="straightConnector1">
            <a:avLst/>
          </a:prstGeom>
          <a:noFill/>
          <a:ln cap="flat" cmpd="sng" w="9525">
            <a:solidFill>
              <a:srgbClr val="97B85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3" name="Google Shape;53;p6"/>
          <p:cNvSpPr txBox="1"/>
          <p:nvPr/>
        </p:nvSpPr>
        <p:spPr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Thank</a:t>
            </a:r>
            <a:r>
              <a:rPr b="1" lang="ko-KR" sz="4400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 You</a:t>
            </a:r>
            <a:endParaRPr b="1" sz="4400">
              <a:solidFill>
                <a:srgbClr val="8CB3E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백면">
  <p:cSld name="백면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120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/28</a:t>
            </a:r>
            <a:endParaRPr sz="120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rintiantta.github.io/academy-html/guide/chapter8.html#%EA%B8%B0%EB%B3%B8-%EC%98%88%EC%A0%9C-8-2-%EB%AA%A8%EB%8B%88%ED%84%B0%EC%99%80-%ED%94%84%EB%A6%B0%ED%84%B0-%EA%B5%AC%EB%B6%84" TargetMode="External"/><Relationship Id="rId4" Type="http://schemas.openxmlformats.org/officeDocument/2006/relationships/image" Target="../media/image9.jpg"/><Relationship Id="rId5" Type="http://schemas.openxmlformats.org/officeDocument/2006/relationships/image" Target="../media/image23.png"/><Relationship Id="rId6" Type="http://schemas.openxmlformats.org/officeDocument/2006/relationships/image" Target="../media/image4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rintiantta.github.io/academy-html/guide/chapter8.html#%EA%B8%B0%EB%B3%B8-%EC%98%88%EC%A0%9C-8-2-%EB%AA%A8%EB%8B%88%ED%84%B0%EC%99%80-%ED%94%84%EB%A6%B0%ED%84%B0-%EA%B5%AC%EB%B6%84" TargetMode="External"/><Relationship Id="rId4" Type="http://schemas.openxmlformats.org/officeDocument/2006/relationships/image" Target="../media/image11.jpg"/><Relationship Id="rId5" Type="http://schemas.openxmlformats.org/officeDocument/2006/relationships/image" Target="../media/image7.jpg"/><Relationship Id="rId6" Type="http://schemas.openxmlformats.org/officeDocument/2006/relationships/image" Target="../media/image5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Relationship Id="rId4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rintiantta.github.io/academy-html/guide/chapter8.html#%EA%B8%B0%EB%B3%B8-%EC%98%88%EC%A0%9C-8-3-%EC%8A%A4%EB%A7%88%ED%8A%B8%ED%8F%B0-%ED%83%9C%EB%B8%94%EB%A6%BFpc-%EB%8D%B0%EC%8A%A4%ED%81%AC%ED%86%B1-%EA%B5%AC%EB%B6%84" TargetMode="External"/><Relationship Id="rId4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rintiantta.github.io/academy-html/guide/chapter8.html#%EA%B8%B0%EB%B3%B8-%EC%98%88%EC%A0%9C-8-3-%EC%8A%A4%EB%A7%88%ED%8A%B8%ED%8F%B0-%ED%83%9C%EB%B8%94%EB%A6%BFpc-%EB%8D%B0%EC%8A%A4%ED%81%AC%ED%86%B1-%EA%B5%AC%EB%B6%84" TargetMode="External"/><Relationship Id="rId4" Type="http://schemas.openxmlformats.org/officeDocument/2006/relationships/image" Target="../media/image13.jpg"/><Relationship Id="rId5" Type="http://schemas.openxmlformats.org/officeDocument/2006/relationships/image" Target="../media/image20.png"/><Relationship Id="rId6" Type="http://schemas.openxmlformats.org/officeDocument/2006/relationships/image" Target="../media/image16.png"/><Relationship Id="rId7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rintiantta.github.io/academy-html/guide/chapter8.html#%EA%B8%B0%EB%B3%B8-%EC%98%88%EC%A0%9C-8-4-%ED%99%94%EB%A9%B4-%EB%B0%A9%ED%96%A5-%EC%A0%84%ED%99%98" TargetMode="External"/><Relationship Id="rId4" Type="http://schemas.openxmlformats.org/officeDocument/2006/relationships/image" Target="../media/image41.jpg"/><Relationship Id="rId5" Type="http://schemas.openxmlformats.org/officeDocument/2006/relationships/image" Target="../media/image17.jpg"/><Relationship Id="rId6" Type="http://schemas.openxmlformats.org/officeDocument/2006/relationships/image" Target="../media/image19.png"/><Relationship Id="rId7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Relationship Id="rId4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rintiantta.github.io/academy-html/guide/chapter8.html#%EA%B8%B0%EB%B3%B8-%EC%98%88%EC%A0%9C-8-5-%EB%B0%98%EC%9D%91%ED%98%95-%EC%9B%B9-%ED%8C%A8%ED%84%B4-1" TargetMode="External"/><Relationship Id="rId4" Type="http://schemas.openxmlformats.org/officeDocument/2006/relationships/image" Target="../media/image4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rintiantta.github.io/academy-html/guide/chapter8.html#%EA%B8%B0%EB%B3%B8-%EC%98%88%EC%A0%9C-8-5-%EB%B0%98%EC%9D%91%ED%98%95-%EC%9B%B9-%ED%8C%A8%ED%84%B4-1" TargetMode="External"/><Relationship Id="rId4" Type="http://schemas.openxmlformats.org/officeDocument/2006/relationships/image" Target="../media/image46.jpg"/><Relationship Id="rId5" Type="http://schemas.openxmlformats.org/officeDocument/2006/relationships/image" Target="../media/image21.jpg"/><Relationship Id="rId6" Type="http://schemas.openxmlformats.org/officeDocument/2006/relationships/image" Target="../media/image25.png"/><Relationship Id="rId7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rintiantta.github.io/academy-html/guide/chapter8.html#%EA%B8%B0%EB%B3%B8-%EC%98%88%EC%A0%9C-8-6-%EB%B0%98%EC%9D%91%ED%98%95-%EC%9B%B9-%ED%8C%A8%ED%84%B4-2" TargetMode="External"/><Relationship Id="rId4" Type="http://schemas.openxmlformats.org/officeDocument/2006/relationships/image" Target="../media/image2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rintiantta.github.io/academy-html/guide/chapter8.html#%EA%B8%B0%EB%B3%B8-%EC%98%88%EC%A0%9C-8-6-%EB%B0%98%EC%9D%91%ED%98%95-%EC%9B%B9-%ED%8C%A8%ED%84%B4-2" TargetMode="External"/><Relationship Id="rId4" Type="http://schemas.openxmlformats.org/officeDocument/2006/relationships/image" Target="../media/image24.jpg"/><Relationship Id="rId5" Type="http://schemas.openxmlformats.org/officeDocument/2006/relationships/image" Target="../media/image40.jpg"/><Relationship Id="rId6" Type="http://schemas.openxmlformats.org/officeDocument/2006/relationships/image" Target="../media/image26.png"/><Relationship Id="rId7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rintiantta.github.io/academy-html/guide/chapter8.html#%EA%B8%B0%EB%B3%B8-%EC%98%88%EC%A0%9C-8-7-%EB%B0%98%EC%9D%91%ED%98%95-%EC%9B%B9-%ED%8C%A8%ED%84%B4-3" TargetMode="External"/><Relationship Id="rId4" Type="http://schemas.openxmlformats.org/officeDocument/2006/relationships/image" Target="../media/image38.jpg"/><Relationship Id="rId5" Type="http://schemas.openxmlformats.org/officeDocument/2006/relationships/image" Target="../media/image3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rintiantta.github.io/academy-html/guide/chapter8.html#%EA%B8%B0%EB%B3%B8-%EC%98%88%EC%A0%9C-8-7-%EB%B0%98%EC%9D%91%ED%98%95-%EC%9B%B9-%ED%8C%A8%ED%84%B4-3" TargetMode="External"/><Relationship Id="rId4" Type="http://schemas.openxmlformats.org/officeDocument/2006/relationships/image" Target="../media/image30.jpg"/><Relationship Id="rId5" Type="http://schemas.openxmlformats.org/officeDocument/2006/relationships/image" Target="../media/image28.jpg"/><Relationship Id="rId6" Type="http://schemas.openxmlformats.org/officeDocument/2006/relationships/image" Target="../media/image51.jpg"/><Relationship Id="rId7" Type="http://schemas.openxmlformats.org/officeDocument/2006/relationships/image" Target="../media/image31.png"/><Relationship Id="rId8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rintiantta.github.io/academy-html/guide/chapter8.html#%EA%B8%B0%EB%B3%B8-%EC%98%88%EC%A0%9C-8-8-%EB%B0%98%EC%9D%91%ED%98%95-%EC%9B%B9-%ED%8C%A8%ED%84%B4-4" TargetMode="External"/><Relationship Id="rId4" Type="http://schemas.openxmlformats.org/officeDocument/2006/relationships/image" Target="../media/image36.jpg"/><Relationship Id="rId5" Type="http://schemas.openxmlformats.org/officeDocument/2006/relationships/image" Target="../media/image3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rintiantta.github.io/academy-html/guide/chapter8.html#%EA%B8%B0%EB%B3%B8-%EC%98%88%EC%A0%9C-8-8-%EB%B0%98%EC%9D%91%ED%98%95-%EC%9B%B9-%ED%8C%A8%ED%84%B4-4" TargetMode="External"/><Relationship Id="rId4" Type="http://schemas.openxmlformats.org/officeDocument/2006/relationships/image" Target="../media/image32.jpg"/><Relationship Id="rId5" Type="http://schemas.openxmlformats.org/officeDocument/2006/relationships/image" Target="../media/image33.jpg"/><Relationship Id="rId6" Type="http://schemas.openxmlformats.org/officeDocument/2006/relationships/image" Target="../media/image43.png"/><Relationship Id="rId7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rintiantta.github.io/academy-html/guide/chapter8.html#%EA%B8%B0%EB%B3%B8-%EC%98%88%EC%A0%9C-8-1-%EB%B7%B0%ED%8F%AC%ED%8A%B8-%EC%84%A4%EC%A0%95" TargetMode="External"/><Relationship Id="rId4" Type="http://schemas.openxmlformats.org/officeDocument/2006/relationships/hyperlink" Target="https://rintiantta.github.io/academy-html/guide/#%EC%9E%90%EB%B0%94%EC%8A%A4%ED%81%AC%EB%A6%BD%ED%8A%B8-%EB%B6%80%EB%B6%84%EA%B3%BC-%EA%B4%80%EB%A0%A8%EB%90%9C-%EC%9D%B4%EC%95%BC%EA%B8%B0" TargetMode="External"/><Relationship Id="rId5" Type="http://schemas.openxmlformats.org/officeDocument/2006/relationships/image" Target="../media/image4.jpg"/><Relationship Id="rId6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rintiantta.github.io/academy-html/guide/chapter8.html#%EA%B8%B0%EB%B3%B8-%EC%98%88%EC%A0%9C-8-1-%EB%B7%B0%ED%8F%AC%ED%8A%B8-%EC%84%A4%EC%A0%95" TargetMode="External"/><Relationship Id="rId4" Type="http://schemas.openxmlformats.org/officeDocument/2006/relationships/image" Target="../media/image6.jp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/>
          <p:nvPr/>
        </p:nvSpPr>
        <p:spPr>
          <a:xfrm>
            <a:off x="323528" y="404813"/>
            <a:ext cx="8497887" cy="6048375"/>
          </a:xfrm>
          <a:prstGeom prst="roundRect">
            <a:avLst>
              <a:gd fmla="val 2066" name="adj"/>
            </a:avLst>
          </a:prstGeom>
          <a:noFill/>
          <a:ln cap="flat" cmpd="sng" w="53975">
            <a:solidFill>
              <a:srgbClr val="99A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9A5F3A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pic>
        <p:nvPicPr>
          <p:cNvPr descr="쿡북로고.jpg" id="62" name="Google Shape;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578" y="595313"/>
            <a:ext cx="1216025" cy="32226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/>
          <p:nvPr/>
        </p:nvSpPr>
        <p:spPr>
          <a:xfrm>
            <a:off x="612453" y="1700213"/>
            <a:ext cx="7991475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FF0000"/>
                </a:solidFill>
                <a:latin typeface="Dotum"/>
                <a:ea typeface="Dotum"/>
                <a:cs typeface="Dotum"/>
                <a:sym typeface="Dotum"/>
              </a:rPr>
              <a:t>[강의교안 이용 안내]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본 강의교안의 저작권은 한빛아카데미㈜에 있습니다.</a:t>
            </a:r>
            <a:r>
              <a:rPr b="0" i="0" lang="ko-KR" sz="1000" u="none" cap="none" strike="noStrik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endParaRPr b="0" i="0" sz="1000" u="none" cap="none" strike="noStrik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이 자료는 강의 보조자료로 제공되는 것으로 무단으로 전제하거나 배포하는 것을 금합니다</a:t>
            </a:r>
            <a:r>
              <a:rPr b="0" i="0" lang="ko-KR" sz="1000" u="sng" cap="none" strike="noStrik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반응형 웹을 위한 설정</a:t>
            </a:r>
            <a:endParaRPr/>
          </a:p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[기본 예제 8-2] 모니터와 프린터 구분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1. @ media 규칙을 사용한 미디어 쿼리 사용하기</a:t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08_샘플\코드 8-3.jpg" id="130" name="Google Shape;13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520" y="1772816"/>
            <a:ext cx="5303711" cy="396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8064" y="1772816"/>
            <a:ext cx="3767179" cy="2110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48064" y="4149080"/>
            <a:ext cx="3744416" cy="2098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반응형 웹을 위한 설정</a:t>
            </a:r>
            <a:endParaRPr/>
          </a:p>
        </p:txBody>
      </p:sp>
      <p:sp>
        <p:nvSpPr>
          <p:cNvPr id="138" name="Google Shape;138;p18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[기본 예제 8-2] 모니터와 프린터 구분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2. media 속성을 사용한 미디어 쿼리 사용하기</a:t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08_샘플\코드 8-4.jpg" id="140" name="Google Shape;14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2264" y="1747416"/>
            <a:ext cx="6055874" cy="30243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8_샘플\코드 8-5.jpg" id="141" name="Google Shape;141;p18"/>
          <p:cNvPicPr preferRelativeResize="0"/>
          <p:nvPr/>
        </p:nvPicPr>
        <p:blipFill rotWithShape="1">
          <a:blip r:embed="rId5">
            <a:alphaModFix/>
          </a:blip>
          <a:srcRect b="0" l="0" r="58037" t="0"/>
          <a:stretch/>
        </p:blipFill>
        <p:spPr>
          <a:xfrm>
            <a:off x="1475656" y="4797152"/>
            <a:ext cx="2830296" cy="17361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8_샘플\코드 8-6.jpg" id="142" name="Google Shape;142;p18"/>
          <p:cNvPicPr preferRelativeResize="0"/>
          <p:nvPr/>
        </p:nvPicPr>
        <p:blipFill rotWithShape="1">
          <a:blip r:embed="rId6">
            <a:alphaModFix/>
          </a:blip>
          <a:srcRect b="0" l="0" r="56027" t="0"/>
          <a:stretch/>
        </p:blipFill>
        <p:spPr>
          <a:xfrm>
            <a:off x="4641040" y="4797152"/>
            <a:ext cx="2955296" cy="1728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반응형 웹을 위한 설정</a:t>
            </a:r>
            <a:endParaRPr/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미디어 타입과 특징</a:t>
            </a:r>
            <a:endParaRPr/>
          </a:p>
        </p:txBody>
      </p:sp>
      <p:pic>
        <p:nvPicPr>
          <p:cNvPr descr="C:\Users\acauser2\Desktop\강의교안 작업\fig_4455\ch08_샘플\표 8-3.jpg" id="149" name="Google Shape;14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8024" y="1315367"/>
            <a:ext cx="3538542" cy="15555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8_샘플\표 8-2.jpg" id="150" name="Google Shape;15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544" y="1340768"/>
            <a:ext cx="3888432" cy="4469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반응형 웹을 위한 설정</a:t>
            </a:r>
            <a:endParaRPr/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미디어 타입과 특징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orientation을 제외한 모든 속성은 min 접두사와 max 접두사를 붙일 수 있음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and 연산자를 사용해 조건을 합칠 수도 있음 </a:t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descr="C:\Users\acauser2\Desktop\강의교안 작업\fig_4455\ch08_샘플\표 8-4.jpg" id="157" name="Google Shape;15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60" y="1988840"/>
            <a:ext cx="4111713" cy="4176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반응형 웹을 위한 설정</a:t>
            </a:r>
            <a:endParaRPr/>
          </a:p>
        </p:txBody>
      </p:sp>
      <p:sp>
        <p:nvSpPr>
          <p:cNvPr id="163" name="Google Shape;163;p21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[기본 예제 8-3] 스마트폰, 태블릿PC, 데스크톱 구분(1)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스마트폰 -빨간색 배경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태블릿PC 세로 화면 - 초록색 배경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태블릿PC 가로 화면과 데스크톱 - 파란색 배경</a:t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164" name="Google Shape;164;p21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08_샘플\코드 8-7(a).jpg" id="165" name="Google Shape;165;p21"/>
          <p:cNvPicPr preferRelativeResize="0"/>
          <p:nvPr/>
        </p:nvPicPr>
        <p:blipFill rotWithShape="1">
          <a:blip r:embed="rId4">
            <a:alphaModFix/>
          </a:blip>
          <a:srcRect b="4230" l="0" r="0" t="0"/>
          <a:stretch/>
        </p:blipFill>
        <p:spPr>
          <a:xfrm>
            <a:off x="611560" y="2564904"/>
            <a:ext cx="6408712" cy="3630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반응형 웹을 위한 설정</a:t>
            </a:r>
            <a:endParaRPr/>
          </a:p>
        </p:txBody>
      </p:sp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[기본 예제 8-3] 스마트폰, 태블릿PC, 데스크톱 구분(2)</a:t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08_샘플\코드 8-7(b).jpg" id="173" name="Google Shape;17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552" y="1556792"/>
            <a:ext cx="6264696" cy="27275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22"/>
          <p:cNvGrpSpPr/>
          <p:nvPr/>
        </p:nvGrpSpPr>
        <p:grpSpPr>
          <a:xfrm>
            <a:off x="2558672" y="3861048"/>
            <a:ext cx="6333808" cy="2922116"/>
            <a:chOff x="2558672" y="3861048"/>
            <a:chExt cx="6333808" cy="2922116"/>
          </a:xfrm>
        </p:grpSpPr>
        <p:pic>
          <p:nvPicPr>
            <p:cNvPr id="175" name="Google Shape;175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8672" y="3863741"/>
              <a:ext cx="1640358" cy="2919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43045" y="3861048"/>
              <a:ext cx="1906138" cy="251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359269" y="3863741"/>
              <a:ext cx="2533211" cy="189367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반응형 웹을 위한 설정</a:t>
            </a:r>
            <a:endParaRPr/>
          </a:p>
        </p:txBody>
      </p:sp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[기본 예제 8-4] 화면 방향 전환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orientation 속성 사용 - 화면 방향에 따라 다른 배경 색상을 적용</a:t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5" name="Google Shape;185;p23"/>
          <p:cNvGrpSpPr/>
          <p:nvPr/>
        </p:nvGrpSpPr>
        <p:grpSpPr>
          <a:xfrm>
            <a:off x="539552" y="1628800"/>
            <a:ext cx="5358027" cy="3888430"/>
            <a:chOff x="539552" y="1844825"/>
            <a:chExt cx="5885774" cy="4271427"/>
          </a:xfrm>
        </p:grpSpPr>
        <p:pic>
          <p:nvPicPr>
            <p:cNvPr descr="C:\Users\acauser2\Desktop\강의교안 작업\fig_4455\ch08_샘플\코드 8-8(a).jpg" id="186" name="Google Shape;186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9552" y="1844825"/>
              <a:ext cx="5874206" cy="1368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causer2\Desktop\강의교안 작업\fig_4455\ch08_샘플\코드 8-8(b).jpg" id="187" name="Google Shape;187;p23"/>
            <p:cNvPicPr preferRelativeResize="0"/>
            <p:nvPr/>
          </p:nvPicPr>
          <p:blipFill rotWithShape="1">
            <a:blip r:embed="rId5">
              <a:alphaModFix/>
            </a:blip>
            <a:srcRect b="0" l="0" r="0" t="4136"/>
            <a:stretch/>
          </p:blipFill>
          <p:spPr>
            <a:xfrm>
              <a:off x="564953" y="2984252"/>
              <a:ext cx="5860373" cy="3132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8" name="Google Shape;18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72200" y="3762830"/>
            <a:ext cx="1742728" cy="3080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06849" y="5109087"/>
            <a:ext cx="3093343" cy="1734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반응형 웹 패턴</a:t>
            </a:r>
            <a:endParaRPr/>
          </a:p>
        </p:txBody>
      </p:sp>
      <p:sp>
        <p:nvSpPr>
          <p:cNvPr id="195" name="Google Shape;195;p24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반응형 웹 패턴</a:t>
            </a:r>
            <a:endParaRPr/>
          </a:p>
        </p:txBody>
      </p:sp>
      <p:pic>
        <p:nvPicPr>
          <p:cNvPr descr="C:\Users\acauser2\Desktop\강의교안 작업\fig_4455\ch08_샘플\그림 8-5.jpg" id="196" name="Google Shape;19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52" y="4160510"/>
            <a:ext cx="4896544" cy="26537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8_샘플\그림 8-4.jpg" id="197" name="Google Shape;19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552" y="1231042"/>
            <a:ext cx="4896544" cy="2859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반응형 웹 패턴</a:t>
            </a:r>
            <a:endParaRPr/>
          </a:p>
        </p:txBody>
      </p:sp>
      <p:sp>
        <p:nvSpPr>
          <p:cNvPr id="203" name="Google Shape;203;p25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반응형 웹 패턴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규칙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HTML 태그 구성은 모바일 장치를 기준으로 함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float 태그의 left와 right를 활용해 적당한 위치에 놓음</a:t>
            </a:r>
            <a:endParaRPr/>
          </a:p>
          <a:p>
            <a:pPr indent="-261938" lvl="0" marL="355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8-5] 반응형 웹 패턴 ➊ (1)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1. 데스크톱에서는 메뉴가 왼쪽에 있고, 모바일 장치에서는 메뉴가 위쪽에 있는 패턴</a:t>
            </a:r>
            <a:endParaRPr/>
          </a:p>
        </p:txBody>
      </p:sp>
      <p:sp>
        <p:nvSpPr>
          <p:cNvPr id="204" name="Google Shape;204;p25"/>
          <p:cNvSpPr/>
          <p:nvPr/>
        </p:nvSpPr>
        <p:spPr>
          <a:xfrm>
            <a:off x="7884368" y="2226350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08_샘플\코드 8-9.jpg" id="205" name="Google Shape;205;p25"/>
          <p:cNvPicPr preferRelativeResize="0"/>
          <p:nvPr/>
        </p:nvPicPr>
        <p:blipFill rotWithShape="1">
          <a:blip r:embed="rId4">
            <a:alphaModFix/>
          </a:blip>
          <a:srcRect b="31807" l="0" r="0" t="0"/>
          <a:stretch/>
        </p:blipFill>
        <p:spPr>
          <a:xfrm>
            <a:off x="683568" y="3068960"/>
            <a:ext cx="4752528" cy="3789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반응형 웹 패턴</a:t>
            </a:r>
            <a:endParaRPr/>
          </a:p>
        </p:txBody>
      </p:sp>
      <p:sp>
        <p:nvSpPr>
          <p:cNvPr id="211" name="Google Shape;211;p26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8-5] 반응형 웹 패턴 ➊ (2)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1. 데스크톱에서는 메뉴가 왼쪽에 있고, 모바일 장치에서는 메뉴가 위쪽에 있는 패턴</a:t>
            </a:r>
            <a:endParaRPr/>
          </a:p>
        </p:txBody>
      </p:sp>
      <p:sp>
        <p:nvSpPr>
          <p:cNvPr id="212" name="Google Shape;212;p26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08_샘플\코드 8-9.jpg" id="213" name="Google Shape;213;p26"/>
          <p:cNvPicPr preferRelativeResize="0"/>
          <p:nvPr/>
        </p:nvPicPr>
        <p:blipFill rotWithShape="1">
          <a:blip r:embed="rId4">
            <a:alphaModFix/>
          </a:blip>
          <a:srcRect b="0" l="0" r="0" t="68193"/>
          <a:stretch/>
        </p:blipFill>
        <p:spPr>
          <a:xfrm>
            <a:off x="683568" y="1772816"/>
            <a:ext cx="4752528" cy="17672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8_샘플\코드 8-9(b).jpg" id="214" name="Google Shape;214;p26"/>
          <p:cNvPicPr preferRelativeResize="0"/>
          <p:nvPr/>
        </p:nvPicPr>
        <p:blipFill rotWithShape="1">
          <a:blip r:embed="rId5">
            <a:alphaModFix/>
          </a:blip>
          <a:srcRect b="2999" l="0" r="0" t="3015"/>
          <a:stretch/>
        </p:blipFill>
        <p:spPr>
          <a:xfrm>
            <a:off x="709856" y="3451860"/>
            <a:ext cx="4752000" cy="3110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24938" y="1772816"/>
            <a:ext cx="4003602" cy="165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63078" y="3565557"/>
            <a:ext cx="1665461" cy="2959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399085" y="5471499"/>
            <a:ext cx="8277371" cy="1125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2E1F"/>
              </a:buClr>
              <a:buSzPts val="4000"/>
              <a:buFont typeface="Arial"/>
              <a:buNone/>
            </a:pPr>
            <a:r>
              <a:rPr b="1" lang="ko-KR"/>
              <a:t>8장 반응형 웹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반응형 웹 패턴</a:t>
            </a:r>
            <a:endParaRPr/>
          </a:p>
        </p:txBody>
      </p:sp>
      <p:sp>
        <p:nvSpPr>
          <p:cNvPr id="222" name="Google Shape;222;p27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8-6] 반응형 웹 패턴 ➋ (1)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2. 데스크톱에서는 메뉴가 오른쪽에 있고, 모바일 장치에서는 메뉴가 위쪽에 있는 패턴</a:t>
            </a:r>
            <a:endParaRPr/>
          </a:p>
        </p:txBody>
      </p:sp>
      <p:sp>
        <p:nvSpPr>
          <p:cNvPr id="223" name="Google Shape;223;p27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08_샘플\코드 8-10(a).jpg" id="224" name="Google Shape;22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60" y="1675408"/>
            <a:ext cx="4931227" cy="5065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반응형 웹 패턴</a:t>
            </a:r>
            <a:endParaRPr/>
          </a:p>
        </p:txBody>
      </p:sp>
      <p:sp>
        <p:nvSpPr>
          <p:cNvPr id="230" name="Google Shape;230;p28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8-6] 반응형 웹 패턴 ➋ (2)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2. 데스크톱에서는 메뉴가 오른쪽에 있고, 모바일 장치에서는 메뉴가 위쪽에 있는 패턴</a:t>
            </a:r>
            <a:endParaRPr b="1"/>
          </a:p>
        </p:txBody>
      </p:sp>
      <p:sp>
        <p:nvSpPr>
          <p:cNvPr id="231" name="Google Shape;231;p28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2" name="Google Shape;232;p28"/>
          <p:cNvGrpSpPr/>
          <p:nvPr/>
        </p:nvGrpSpPr>
        <p:grpSpPr>
          <a:xfrm>
            <a:off x="539552" y="1844823"/>
            <a:ext cx="5184576" cy="3701147"/>
            <a:chOff x="467544" y="1700808"/>
            <a:chExt cx="7082408" cy="5055964"/>
          </a:xfrm>
        </p:grpSpPr>
        <p:pic>
          <p:nvPicPr>
            <p:cNvPr descr="C:\Users\acauser2\Desktop\강의교안 작업\fig_4455\ch08_샘플\코드 8-10(b).jpg" id="233" name="Google Shape;233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7544" y="1700808"/>
              <a:ext cx="7077075" cy="281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causer2\Desktop\강의교안 작업\fig_4455\ch08_샘플\코드 8-10(c).jpg" id="234" name="Google Shape;234;p28"/>
            <p:cNvPicPr preferRelativeResize="0"/>
            <p:nvPr/>
          </p:nvPicPr>
          <p:blipFill rotWithShape="1">
            <a:blip r:embed="rId5">
              <a:alphaModFix/>
            </a:blip>
            <a:srcRect b="7083" l="0" r="0" t="5001"/>
            <a:stretch/>
          </p:blipFill>
          <p:spPr>
            <a:xfrm>
              <a:off x="539552" y="4077072"/>
              <a:ext cx="7010400" cy="2679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55976" y="1844824"/>
            <a:ext cx="4650350" cy="191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80312" y="3733420"/>
            <a:ext cx="1588098" cy="2814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반응형 웹 패턴</a:t>
            </a:r>
            <a:endParaRPr/>
          </a:p>
        </p:txBody>
      </p:sp>
      <p:sp>
        <p:nvSpPr>
          <p:cNvPr id="242" name="Google Shape;242;p29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8-7] 반응형 웹 패턴 ➌ (1)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3. 데스크톱에서는 메뉴가 왼쪽에 있고, 모바일 장치에서는 메뉴가 아래쪽에 있는 패턴</a:t>
            </a:r>
            <a:endParaRPr/>
          </a:p>
        </p:txBody>
      </p:sp>
      <p:sp>
        <p:nvSpPr>
          <p:cNvPr id="243" name="Google Shape;243;p29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4" name="Google Shape;244;p29"/>
          <p:cNvGrpSpPr/>
          <p:nvPr/>
        </p:nvGrpSpPr>
        <p:grpSpPr>
          <a:xfrm>
            <a:off x="683567" y="1772816"/>
            <a:ext cx="5040765" cy="4752528"/>
            <a:chOff x="683568" y="1772816"/>
            <a:chExt cx="4896544" cy="4616554"/>
          </a:xfrm>
        </p:grpSpPr>
        <p:pic>
          <p:nvPicPr>
            <p:cNvPr descr="C:\Users\acauser2\Desktop\강의교안 작업\fig_4455\ch08_샘플\코드 8-11(a).jpg" id="245" name="Google Shape;245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3568" y="1772816"/>
              <a:ext cx="4896544" cy="1280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causer2\Desktop\강의교안 작업\fig_4455\ch08_샘플\코드 8-11(b).jpg" id="246" name="Google Shape;246;p29"/>
            <p:cNvPicPr preferRelativeResize="0"/>
            <p:nvPr/>
          </p:nvPicPr>
          <p:blipFill rotWithShape="1">
            <a:blip r:embed="rId5">
              <a:alphaModFix/>
            </a:blip>
            <a:srcRect b="32050" l="0" r="0" t="2544"/>
            <a:stretch/>
          </p:blipFill>
          <p:spPr>
            <a:xfrm>
              <a:off x="683568" y="2780927"/>
              <a:ext cx="4896544" cy="36084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반응형 웹 패턴</a:t>
            </a:r>
            <a:endParaRPr/>
          </a:p>
        </p:txBody>
      </p:sp>
      <p:sp>
        <p:nvSpPr>
          <p:cNvPr id="252" name="Google Shape;252;p30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8-7] 반응형 웹 패턴 ➌ (2)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3. 데스크톱에서는 메뉴가 왼쪽에 있고, 모바일 장치에서는 메뉴가 아래쪽에 있는 패턴</a:t>
            </a:r>
            <a:endParaRPr/>
          </a:p>
        </p:txBody>
      </p:sp>
      <p:sp>
        <p:nvSpPr>
          <p:cNvPr id="253" name="Google Shape;253;p30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4" name="Google Shape;254;p30"/>
          <p:cNvGrpSpPr/>
          <p:nvPr/>
        </p:nvGrpSpPr>
        <p:grpSpPr>
          <a:xfrm>
            <a:off x="527706" y="1844824"/>
            <a:ext cx="5195846" cy="4841802"/>
            <a:chOff x="527706" y="1844824"/>
            <a:chExt cx="5195846" cy="4841802"/>
          </a:xfrm>
        </p:grpSpPr>
        <p:pic>
          <p:nvPicPr>
            <p:cNvPr descr="C:\Users\acauser2\Desktop\강의교안 작업\fig_4455\ch08_샘플\코드 8-11(b).jpg" id="255" name="Google Shape;255;p30"/>
            <p:cNvPicPr preferRelativeResize="0"/>
            <p:nvPr/>
          </p:nvPicPr>
          <p:blipFill rotWithShape="1">
            <a:blip r:embed="rId4">
              <a:alphaModFix/>
            </a:blip>
            <a:srcRect b="0" l="0" r="0" t="54379"/>
            <a:stretch/>
          </p:blipFill>
          <p:spPr>
            <a:xfrm>
              <a:off x="539551" y="1844824"/>
              <a:ext cx="5183349" cy="2664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causer2\Desktop\강의교안 작업\fig_4455\ch08_샘플\코드 8-11(c).jpg" id="256" name="Google Shape;256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9552" y="4149080"/>
              <a:ext cx="5184000" cy="15700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causer2\Desktop\강의교안 작업\fig_4455\ch08_샘플\코드 8-11(d).jpg" id="257" name="Google Shape;257;p30"/>
            <p:cNvPicPr preferRelativeResize="0"/>
            <p:nvPr/>
          </p:nvPicPr>
          <p:blipFill rotWithShape="1">
            <a:blip r:embed="rId6">
              <a:alphaModFix/>
            </a:blip>
            <a:srcRect b="11835" l="0" r="0" t="10191"/>
            <a:stretch/>
          </p:blipFill>
          <p:spPr>
            <a:xfrm>
              <a:off x="527706" y="5629275"/>
              <a:ext cx="5184000" cy="10573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8" name="Google Shape;258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55976" y="1772817"/>
            <a:ext cx="4547667" cy="188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08304" y="3717032"/>
            <a:ext cx="1625901" cy="2887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반응형 웹 패턴</a:t>
            </a:r>
            <a:endParaRPr/>
          </a:p>
        </p:txBody>
      </p:sp>
      <p:sp>
        <p:nvSpPr>
          <p:cNvPr id="265" name="Google Shape;265;p31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8-8] 반응형 웹 패턴 ➍ (1)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4. 데스크톱에서는 메뉴가 오른쪽에 있고, 모바일 장치에서는 메뉴가 아래쪽에 있는 패턴</a:t>
            </a:r>
            <a:endParaRPr/>
          </a:p>
        </p:txBody>
      </p:sp>
      <p:sp>
        <p:nvSpPr>
          <p:cNvPr id="266" name="Google Shape;266;p31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7" name="Google Shape;267;p31"/>
          <p:cNvGrpSpPr/>
          <p:nvPr/>
        </p:nvGrpSpPr>
        <p:grpSpPr>
          <a:xfrm>
            <a:off x="467543" y="1700808"/>
            <a:ext cx="5328593" cy="4011373"/>
            <a:chOff x="467543" y="1700808"/>
            <a:chExt cx="5328593" cy="4011373"/>
          </a:xfrm>
        </p:grpSpPr>
        <p:pic>
          <p:nvPicPr>
            <p:cNvPr descr="C:\Users\acauser2\Desktop\강의교안 작업\fig_4455\ch08_샘플\코드 8-12(a).jpg" id="268" name="Google Shape;268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7543" y="1700808"/>
              <a:ext cx="5328593" cy="23114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causer2\Desktop\강의교안 작업\fig_4455\ch08_샘플\코드 8-12(b).jpg" id="269" name="Google Shape;269;p31"/>
            <p:cNvPicPr preferRelativeResize="0"/>
            <p:nvPr/>
          </p:nvPicPr>
          <p:blipFill rotWithShape="1">
            <a:blip r:embed="rId5">
              <a:alphaModFix/>
            </a:blip>
            <a:srcRect b="59192" l="0" r="0" t="3234"/>
            <a:stretch/>
          </p:blipFill>
          <p:spPr>
            <a:xfrm>
              <a:off x="467545" y="3835648"/>
              <a:ext cx="5328591" cy="187653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반응형 웹 패턴</a:t>
            </a:r>
            <a:endParaRPr/>
          </a:p>
        </p:txBody>
      </p:sp>
      <p:sp>
        <p:nvSpPr>
          <p:cNvPr id="275" name="Google Shape;275;p32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[응용 예제 8-8] 반응형 웹 패턴 ➍ (2)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4. 데스크톱에서는 메뉴가 오른쪽에 있고, 모바일 장치에서는 메뉴가 아래쪽에 있는 패턴</a:t>
            </a:r>
            <a:endParaRPr/>
          </a:p>
        </p:txBody>
      </p:sp>
      <p:sp>
        <p:nvSpPr>
          <p:cNvPr id="276" name="Google Shape;276;p32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7" name="Google Shape;277;p32"/>
          <p:cNvGrpSpPr/>
          <p:nvPr/>
        </p:nvGrpSpPr>
        <p:grpSpPr>
          <a:xfrm>
            <a:off x="408236" y="1628800"/>
            <a:ext cx="5243884" cy="5229201"/>
            <a:chOff x="408236" y="1556792"/>
            <a:chExt cx="5304700" cy="5289846"/>
          </a:xfrm>
        </p:grpSpPr>
        <p:pic>
          <p:nvPicPr>
            <p:cNvPr descr="C:\Users\acauser2\Desktop\강의교안 작업\fig_4455\ch08_샘플\코드 8-12(b).jpg" id="278" name="Google Shape;278;p32"/>
            <p:cNvPicPr preferRelativeResize="0"/>
            <p:nvPr/>
          </p:nvPicPr>
          <p:blipFill rotWithShape="1">
            <a:blip r:embed="rId4">
              <a:alphaModFix/>
            </a:blip>
            <a:srcRect b="0" l="0" r="0" t="43724"/>
            <a:stretch/>
          </p:blipFill>
          <p:spPr>
            <a:xfrm>
              <a:off x="408236" y="1556792"/>
              <a:ext cx="5301236" cy="27961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acauser2\Desktop\강의교안 작업\fig_4455\ch08_샘플\코드 8-12(c).jpg" id="279" name="Google Shape;279;p32"/>
            <p:cNvPicPr preferRelativeResize="0"/>
            <p:nvPr/>
          </p:nvPicPr>
          <p:blipFill rotWithShape="1">
            <a:blip r:embed="rId5">
              <a:alphaModFix/>
            </a:blip>
            <a:srcRect b="8294" l="0" r="0" t="0"/>
            <a:stretch/>
          </p:blipFill>
          <p:spPr>
            <a:xfrm>
              <a:off x="420936" y="4310558"/>
              <a:ext cx="5292000" cy="25360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0" name="Google Shape;280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88024" y="1700808"/>
            <a:ext cx="4121166" cy="1700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64288" y="3429000"/>
            <a:ext cx="1728190" cy="306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Contents</a:t>
            </a:r>
            <a:endParaRPr/>
          </a:p>
        </p:txBody>
      </p:sp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</a:pPr>
            <a:r>
              <a:rPr lang="ko-KR"/>
              <a:t>학습목표</a:t>
            </a:r>
            <a:endParaRPr/>
          </a:p>
          <a:p>
            <a:pPr indent="-177800" lvl="1" marL="5349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미디어 쿼리가 무엇인지 살펴봅니다.</a:t>
            </a:r>
            <a:endParaRPr/>
          </a:p>
          <a:p>
            <a:pPr indent="-177800" lvl="1" marL="5349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반응형 웹을 구현하는 방법을 이해합니다.</a:t>
            </a:r>
            <a:endParaRPr/>
          </a:p>
          <a:p>
            <a:pPr indent="-76200" lvl="1" marL="5349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1" marL="3571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61938" lvl="0" marL="355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</a:pPr>
            <a:r>
              <a:rPr lang="ko-KR"/>
              <a:t>내용 </a:t>
            </a:r>
            <a:endParaRPr/>
          </a:p>
          <a:p>
            <a:pPr indent="-177800" lvl="1" marL="5349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반응형 웹 소개</a:t>
            </a:r>
            <a:endParaRPr/>
          </a:p>
          <a:p>
            <a:pPr indent="-177800" lvl="1" marL="5349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반응형 웹을 위한 설정</a:t>
            </a:r>
            <a:endParaRPr/>
          </a:p>
          <a:p>
            <a:pPr indent="-177800" lvl="1" marL="534988" rtl="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반응형 웹 패턴</a:t>
            </a:r>
            <a:endParaRPr b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반응형 웹 소개</a:t>
            </a:r>
            <a:endParaRPr/>
          </a:p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반응형 웹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웹 페이지 하나로도 데스크톱, 태블릿PC, 스마트폰에 맞게 디자인이 자동으로 반응해서 변경되는 웹 페이지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장점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개발 효율성, 유지 보수 용이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미디어 쿼리(media query)를 사용해 개발</a:t>
            </a:r>
            <a:endParaRPr/>
          </a:p>
        </p:txBody>
      </p:sp>
      <p:pic>
        <p:nvPicPr>
          <p:cNvPr descr="C:\Users\acauser2\Desktop\강의교안 작업\fig_4455\ch08_샘플\그림 8-1.jpg" id="81" name="Google Shape;8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4008" y="2492896"/>
            <a:ext cx="4369296" cy="3986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반응형 웹을 위한 설정</a:t>
            </a:r>
            <a:endParaRPr/>
          </a:p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뷰포트 설정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meta 태그 : 추가적인 웹 페이지 정보를 제공</a:t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뷰포트와 관련한 meta 태그 설정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viewport meta 태그 - name 속성에 viewport가 입력된 meta 태그</a:t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C:\Users\acauser2\Desktop\강의교안 작업\fig_4455\ch08_샘플\그림 8-2.jpg" id="88" name="Google Shape;8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4" y="1624608"/>
            <a:ext cx="6768752" cy="2136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584" y="4892774"/>
            <a:ext cx="7658100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반응형 웹을 위한 설정</a:t>
            </a:r>
            <a:endParaRPr/>
          </a:p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뷰포트 설정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viewport meta 태그의 content 속성에 입력할 수 있는 값</a:t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C:\Users\acauser2\Desktop\강의교안 작업\fig_4455\ch08_샘플\표 8-1.jpg" id="96" name="Google Shape;9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52" y="1844824"/>
            <a:ext cx="5976664" cy="3304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반응형 웹을 위한 설정</a:t>
            </a:r>
            <a:endParaRPr/>
          </a:p>
        </p:txBody>
      </p:sp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[기본 예제 8-1] 뷰포트 설정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1. viewport meta 태그 사용하지 않기</a:t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6300192" y="836712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sng" cap="none" strike="noStrik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r>
              <a:rPr b="1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1" i="0" lang="ko-KR" sz="1600" u="sng" cap="none" strike="noStrik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온라인 에디터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08_샘플\코드 8-1.jpg" id="104" name="Google Shape;10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544" y="1988498"/>
            <a:ext cx="6840760" cy="295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72200" y="2636912"/>
            <a:ext cx="2231778" cy="3937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수평, 중앙, One True 정렬 레이아웃</a:t>
            </a:r>
            <a:endParaRPr/>
          </a:p>
        </p:txBody>
      </p:sp>
      <p:sp>
        <p:nvSpPr>
          <p:cNvPr id="111" name="Google Shape;111;p15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[기본 예제 8-1] 뷰포트 설정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b="1" lang="ko-KR"/>
              <a:t>2. viewport meta 태그 사용하기</a:t>
            </a:r>
            <a:endParaRPr b="1"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7884368" y="836712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b="1" sz="160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acauser2\Desktop\강의교안 작업\fig_4455\ch08_샘플\코드 8-2.jpg" id="113" name="Google Shape;11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60" y="1916832"/>
            <a:ext cx="6120679" cy="285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2160" y="2182018"/>
            <a:ext cx="2502554" cy="4415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반응형 웹을 위한 설정</a:t>
            </a:r>
            <a:endParaRPr/>
          </a:p>
        </p:txBody>
      </p:sp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미디어 쿼리 설정</a:t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@-규칙@-rule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스타일시트 내부에서 특정한 규칙을 표현하는 데 사용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@import 규칙 - 외부 스타일을 가져옴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@font-face 규칙 - 글꼴을 추가로 정의</a:t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968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778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media 속성</a:t>
            </a:r>
            <a:endParaRPr/>
          </a:p>
          <a:p>
            <a:pPr indent="-185737" lvl="2" marL="720725" rtl="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link 태그에 입력해서 해당 미디어 쿼리 조건에 맞는 장치에서만 CSS 파일을 불러올 때 사용</a:t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76200" lvl="1" marL="534988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C:\Users\acauser2\Desktop\강의교안 작업\fig_4455\ch08_샘플\그림 8-3.jpg" id="121" name="Google Shape;121;p16"/>
          <p:cNvPicPr preferRelativeResize="0"/>
          <p:nvPr/>
        </p:nvPicPr>
        <p:blipFill rotWithShape="1">
          <a:blip r:embed="rId3">
            <a:alphaModFix/>
          </a:blip>
          <a:srcRect b="52921" l="0" r="0" t="0"/>
          <a:stretch/>
        </p:blipFill>
        <p:spPr>
          <a:xfrm>
            <a:off x="611560" y="2564904"/>
            <a:ext cx="6403391" cy="11864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causer2\Desktop\강의교안 작업\fig_4455\ch08_샘플\그림 8-3.jpg" id="122" name="Google Shape;122;p16"/>
          <p:cNvPicPr preferRelativeResize="0"/>
          <p:nvPr/>
        </p:nvPicPr>
        <p:blipFill rotWithShape="1">
          <a:blip r:embed="rId3">
            <a:alphaModFix/>
          </a:blip>
          <a:srcRect b="0" l="0" r="0" t="58614"/>
          <a:stretch/>
        </p:blipFill>
        <p:spPr>
          <a:xfrm>
            <a:off x="611559" y="4941168"/>
            <a:ext cx="6631331" cy="1080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